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oboto Thin"/>
      <p:regular r:id="rId64"/>
      <p:bold r:id="rId65"/>
      <p:italic r:id="rId66"/>
      <p:boldItalic r:id="rId67"/>
    </p:embeddedFont>
    <p:embeddedFont>
      <p:font typeface="Roboto Medium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Amatic SC"/>
      <p:regular r:id="rId76"/>
      <p:bold r:id="rId77"/>
    </p:embeddedFont>
    <p:embeddedFont>
      <p:font typeface="Inconsolata"/>
      <p:regular r:id="rId78"/>
      <p:bold r:id="rId79"/>
    </p:embeddedFont>
    <p:embeddedFont>
      <p:font typeface="Roboto Light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BF1C83A-C657-4A30-A440-29A191452008}">
  <a:tblStyle styleId="{ABF1C83A-C657-4A30-A440-29A1914520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RobotoLight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Light-regular.fntdata"/><Relationship Id="rId82" Type="http://schemas.openxmlformats.org/officeDocument/2006/relationships/font" Target="fonts/RobotoLight-italic.fntdata"/><Relationship Id="rId81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4.xml"/><Relationship Id="rId74" Type="http://schemas.openxmlformats.org/officeDocument/2006/relationships/font" Target="fonts/Roboto-italic.fntdata"/><Relationship Id="rId33" Type="http://schemas.openxmlformats.org/officeDocument/2006/relationships/slide" Target="slides/slide27.xml"/><Relationship Id="rId77" Type="http://schemas.openxmlformats.org/officeDocument/2006/relationships/font" Target="fonts/AmaticSC-bold.fntdata"/><Relationship Id="rId32" Type="http://schemas.openxmlformats.org/officeDocument/2006/relationships/slide" Target="slides/slide26.xml"/><Relationship Id="rId76" Type="http://schemas.openxmlformats.org/officeDocument/2006/relationships/font" Target="fonts/AmaticSC-regular.fntdata"/><Relationship Id="rId35" Type="http://schemas.openxmlformats.org/officeDocument/2006/relationships/slide" Target="slides/slide29.xml"/><Relationship Id="rId79" Type="http://schemas.openxmlformats.org/officeDocument/2006/relationships/font" Target="fonts/Inconsolata-bold.fntdata"/><Relationship Id="rId34" Type="http://schemas.openxmlformats.org/officeDocument/2006/relationships/slide" Target="slides/slide28.xml"/><Relationship Id="rId78" Type="http://schemas.openxmlformats.org/officeDocument/2006/relationships/font" Target="fonts/Inconsolata-regular.fntdata"/><Relationship Id="rId71" Type="http://schemas.openxmlformats.org/officeDocument/2006/relationships/font" Target="fonts/RobotoMedium-boldItalic.fntdata"/><Relationship Id="rId70" Type="http://schemas.openxmlformats.org/officeDocument/2006/relationships/font" Target="fonts/RobotoMedium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Thin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Thin-italic.fntdata"/><Relationship Id="rId21" Type="http://schemas.openxmlformats.org/officeDocument/2006/relationships/slide" Target="slides/slide15.xml"/><Relationship Id="rId65" Type="http://schemas.openxmlformats.org/officeDocument/2006/relationships/font" Target="fonts/RobotoThin-bold.fntdata"/><Relationship Id="rId24" Type="http://schemas.openxmlformats.org/officeDocument/2006/relationships/slide" Target="slides/slide18.xml"/><Relationship Id="rId68" Type="http://schemas.openxmlformats.org/officeDocument/2006/relationships/font" Target="fonts/RobotoMedium-regular.fntdata"/><Relationship Id="rId23" Type="http://schemas.openxmlformats.org/officeDocument/2006/relationships/slide" Target="slides/slide17.xml"/><Relationship Id="rId67" Type="http://schemas.openxmlformats.org/officeDocument/2006/relationships/font" Target="fonts/RobotoThin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4ee42309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4ee42309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shutterstock_575384821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ee42309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ee42309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e42309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e42309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533a601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533a601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4ee42309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4ee42309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ee42309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ee42309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4ee42309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4ee42309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ee42309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ee42309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4ee42309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54ee42309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ee42309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ee42309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ee42309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ee42309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4ee42309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4ee42309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ee42309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ee42309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533a6018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533a6018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4ee42309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4ee42309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4ee42309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4ee42309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ee42309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ee42309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ee42309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ee42309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4ee42309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4ee42309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4ee42309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4ee42309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4ee42309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4ee4230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4ee42309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4ee42309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9e60985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9e60985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9e6098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9e6098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ee42309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ee42309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49e60985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49e60985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4ee4230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4ee4230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533a601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533a601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467e30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467e30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67e30a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67e30a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ee42309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ee42309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533a6018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533a6018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533a601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533a601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533a6018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533a6018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533a601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533a601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67e30ab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67e30ab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67e30ab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67e30ab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67e30ab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67e30ab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467e30ab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467e30ab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67e30abf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67e30abf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467e30ab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467e30ab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467e30abf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467e30abf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467e30abf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467e30ab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467e30abf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467e30ab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67e30ab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67e30ab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33a601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33a601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67e30abf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67e30ab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ee42309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ee42309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4ee42309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4ee42309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shutterstock_184763024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ee42309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ee42309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7.png"/><Relationship Id="rId4" Type="http://schemas.openxmlformats.org/officeDocument/2006/relationships/image" Target="../media/image3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41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6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5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71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6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70.png"/><Relationship Id="rId4" Type="http://schemas.openxmlformats.org/officeDocument/2006/relationships/image" Target="../media/image58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Relationship Id="rId7" Type="http://schemas.openxmlformats.org/officeDocument/2006/relationships/image" Target="../media/image78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87.png"/><Relationship Id="rId5" Type="http://schemas.openxmlformats.org/officeDocument/2006/relationships/image" Target="../media/image77.png"/><Relationship Id="rId6" Type="http://schemas.openxmlformats.org/officeDocument/2006/relationships/image" Target="../media/image89.png"/><Relationship Id="rId7" Type="http://schemas.openxmlformats.org/officeDocument/2006/relationships/image" Target="../media/image84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93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5" Type="http://schemas.openxmlformats.org/officeDocument/2006/relationships/image" Target="../media/image95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10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8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6.png"/><Relationship Id="rId4" Type="http://schemas.openxmlformats.org/officeDocument/2006/relationships/image" Target="../media/image96.png"/><Relationship Id="rId5" Type="http://schemas.openxmlformats.org/officeDocument/2006/relationships/image" Target="../media/image92.png"/><Relationship Id="rId6" Type="http://schemas.openxmlformats.org/officeDocument/2006/relationships/image" Target="../media/image77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8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9.png"/><Relationship Id="rId4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3" name="Google Shape;11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5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41" name="Google Shape;114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</a:t>
            </a:r>
            <a:r>
              <a:rPr lang="en"/>
              <a:t>tips: </a:t>
            </a:r>
            <a:endParaRPr/>
          </a:p>
        </p:txBody>
      </p:sp>
      <p:sp>
        <p:nvSpPr>
          <p:cNvPr id="1142" name="Google Shape;11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3" name="Google Shape;114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45" name="Google Shape;1145;p6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</a:t>
            </a:r>
            <a:r>
              <a:rPr lang="en" sz="1800"/>
              <a:t> class activities at home. </a:t>
            </a:r>
            <a:endParaRPr sz="1800"/>
          </a:p>
        </p:txBody>
      </p:sp>
      <p:sp>
        <p:nvSpPr>
          <p:cNvPr id="1146" name="Google Shape;1146;p6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47" name="Google Shape;1147;p6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Partner </a:t>
            </a: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big part of being a developer is learning on the fly!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via Slack</a:t>
            </a:r>
            <a:endParaRPr b="1" sz="1800"/>
          </a:p>
        </p:txBody>
      </p:sp>
      <p:sp>
        <p:nvSpPr>
          <p:cNvPr id="1153" name="Google Shape;115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1" name="Google Shape;116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>
            <p:ph idx="1" type="subTitle"/>
          </p:nvPr>
        </p:nvSpPr>
        <p:spPr>
          <a:xfrm>
            <a:off x="-12300" y="338557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downloading code from Slack, make sure you choose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If you copy and paste directly from Slack, your code will not work!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5" name="Google Shape;11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5" y="32962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8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68" name="Google Shape;116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68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68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174" name="Google Shape;11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68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file sent to you via Slack.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8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8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 txBox="1"/>
          <p:nvPr>
            <p:ph idx="3" type="subTitle"/>
          </p:nvPr>
        </p:nvSpPr>
        <p:spPr>
          <a:xfrm>
            <a:off x="-12300" y="1623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/>
          <p:nvPr>
            <p:ph idx="4" type="subTitle"/>
          </p:nvPr>
        </p:nvSpPr>
        <p:spPr>
          <a:xfrm>
            <a:off x="0" y="23904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6" name="Google Shape;1186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87" name="Google Shape;1187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4" name="Google Shape;119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95" name="Google Shape;119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453563" y="149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976950"/>
                <a:gridCol w="2094125"/>
                <a:gridCol w="4165800"/>
              </a:tblGrid>
              <a:tr h="4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HTML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CSS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12940"/>
                    </a:solidFill>
                  </a:tcPr>
                </a:tc>
              </a:tr>
              <a:tr h="284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T="91425" marB="91425" marR="91425" marL="137150"/>
                </a:tc>
              </a:tr>
            </a:tbl>
          </a:graphicData>
        </a:graphic>
      </p:graphicFrame>
      <p:pic>
        <p:nvPicPr>
          <p:cNvPr id="1198" name="Google Shape;11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06" name="Google Shape;1206;p7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7" name="Google Shape;120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14" name="Google Shape;121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5" name="Google Shape;121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6" name="Google Shape;1216;p72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217" name="Google Shape;1217;p7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2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i="1" lang="en" sz="1800"/>
              <a:t>nouns</a:t>
            </a:r>
            <a:r>
              <a:rPr lang="en" sz="1800"/>
              <a:t> of programming</a:t>
            </a:r>
            <a:endParaRPr sz="1800"/>
          </a:p>
        </p:txBody>
      </p:sp>
      <p:sp>
        <p:nvSpPr>
          <p:cNvPr id="1219" name="Google Shape;1219;p7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Numbers, strings, Booleans, etc.</a:t>
            </a:r>
            <a:endParaRPr sz="1800"/>
          </a:p>
        </p:txBody>
      </p:sp>
      <p:sp>
        <p:nvSpPr>
          <p:cNvPr id="1222" name="Google Shape;1222;p72"/>
          <p:cNvSpPr txBox="1"/>
          <p:nvPr>
            <p:ph idx="3" type="subTitle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Made up of a </a:t>
            </a:r>
            <a:r>
              <a:rPr b="1" lang="en" sz="1800"/>
              <a:t>name</a:t>
            </a:r>
            <a:r>
              <a:rPr lang="en" sz="1800"/>
              <a:t> and a </a:t>
            </a:r>
            <a:r>
              <a:rPr b="1" lang="en" sz="1800"/>
              <a:t>value</a:t>
            </a:r>
            <a:endParaRPr sz="1800"/>
          </a:p>
        </p:txBody>
      </p:sp>
      <p:pic>
        <p:nvPicPr>
          <p:cNvPr id="1223" name="Google Shape;1223;p7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34" name="Google Shape;1234;p73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1" name="Google Shape;1241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43" name="Google Shape;1243;p74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(""), </a:t>
                      </a:r>
                      <a:b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Snow White is a string.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44" name="Google Shape;1244;p74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4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6" name="Google Shape;104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7" name="Google Shape;1047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1" name="Google Shape;1251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8" name="Google Shape;1258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7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60" name="Google Shape;1260;p7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Variables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6" name="Google Shape;1266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67" name="Google Shape;1267;p7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268" name="Google Shape;1268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7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77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71" name="Google Shape;127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77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74" name="Google Shape;127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77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77" name="Google Shape;127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9" name="Google Shape;1279;p77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80" name="Google Shape;128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77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/>
          </a:p>
        </p:txBody>
      </p:sp>
      <p:sp>
        <p:nvSpPr>
          <p:cNvPr id="1283" name="Google Shape;1283;p7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77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/>
          </a:p>
        </p:txBody>
      </p:sp>
      <p:sp>
        <p:nvSpPr>
          <p:cNvPr id="1287" name="Google Shape;1287;p77"/>
          <p:cNvSpPr txBox="1"/>
          <p:nvPr>
            <p:ph idx="3" type="subTitle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/>
          </a:p>
        </p:txBody>
      </p:sp>
      <p:sp>
        <p:nvSpPr>
          <p:cNvPr id="1288" name="Google Shape;1288;p77"/>
          <p:cNvSpPr txBox="1"/>
          <p:nvPr>
            <p:ph idx="4" type="subTitle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0" name="Google Shape;1300;p7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301" name="Google Shape;130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8" name="Google Shape;1308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5" name="Google Shape;13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317" name="Google Shape;131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318" name="Google Shape;1318;p81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6" name="Google Shape;1326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 it!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4" name="Google Shape;133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1" name="Google Shape;1341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Take existing portfolio and apply media queries and viewport to make it mobile-responsive.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7" name="Google Shape;1057;p5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Bootstrap CSS to re-create the portfolio you built in HW1. Your solution should minimize the use of media queries. </a:t>
            </a:r>
            <a:endParaRPr sz="1800"/>
          </a:p>
        </p:txBody>
      </p:sp>
      <p:sp>
        <p:nvSpPr>
          <p:cNvPr id="1058" name="Google Shape;1058;p5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Media Queries and Viewport</a:t>
            </a:r>
            <a:endParaRPr b="1" sz="1400"/>
          </a:p>
        </p:txBody>
      </p:sp>
      <p:sp>
        <p:nvSpPr>
          <p:cNvPr id="1059" name="Google Shape;1059;p5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Bootstrap CSS</a:t>
            </a:r>
            <a:endParaRPr b="1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  <p:sp>
        <p:nvSpPr>
          <p:cNvPr id="1348" name="Google Shape;134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9" name="Google Shape;1349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Console Log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8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53" name="Google Shape;1353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85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56" name="Google Shape;1356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85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85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i="1"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85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5"/>
          <p:cNvSpPr txBox="1"/>
          <p:nvPr>
            <p:ph idx="2" type="subTitle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5"/>
          <p:cNvSpPr txBox="1"/>
          <p:nvPr>
            <p:ph idx="3" type="subTitle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6" name="Google Shape;1366;p85"/>
          <p:cNvGraphicFramePr/>
          <p:nvPr/>
        </p:nvGraphicFramePr>
        <p:xfrm>
          <a:off x="1403000" y="31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4677825"/>
              </a:tblGrid>
              <a:tr h="136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"Welcome: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"Pizzas cost $5 each"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"Your total is: $"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"Still Hungry: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6" name="Google Shape;1376;p8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7" name="Google Shape;1377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4" name="Google Shape;1384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8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/>
        </p:nvGraphicFramePr>
        <p:xfrm>
          <a:off x="369363" y="14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488400"/>
              </a:tblGrid>
              <a:tr h="197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definitely rock!"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"The question is, do *you*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you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391" name="Google Shape;1391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2" name="Google Shape;139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</a:t>
            </a:r>
            <a:r>
              <a:rPr lang="en"/>
              <a:t>useful for development and debugging.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Prevent this page from creating additional dialogs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8" name="Google Shape;1418;p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9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Alerts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5" name="Google Shape;1425;p9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7" name="Google Shape;1427;p9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/>
          </a:p>
        </p:txBody>
      </p:sp>
      <p:sp>
        <p:nvSpPr>
          <p:cNvPr id="1428" name="Google Shape;142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91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31" name="Google Shape;1431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91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34" name="Google Shape;1434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5" name="Google Shape;1435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6" name="Google Shape;1436;p9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37" name="Google Shape;1437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8" name="Google Shape;1438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91"/>
          <p:cNvSpPr txBox="1"/>
          <p:nvPr>
            <p:ph idx="1" type="subTitle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1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91"/>
          <p:cNvSpPr txBox="1"/>
          <p:nvPr>
            <p:ph idx="2" type="subTitle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91"/>
          <p:cNvSpPr txBox="1"/>
          <p:nvPr>
            <p:ph idx="3" type="subTitle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9" name="Google Shape;1449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55" name="Google Shape;1455;p9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6" name="Google Shape;1456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3" name="Google Shape;1463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9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65" name="Google Shape;1065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0" name="Google Shape;147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</a:t>
            </a: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79" name="Google Shape;1479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0" name="Google Shape;1480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7" name="Google Shape;148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</a:t>
            </a: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9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9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0" name="Google Shape;1490;p97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91" name="Google Shape;149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97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94" name="Google Shape;1494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6" name="Google Shape;1496;p97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97" name="Google Shape;149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8" name="Google Shape;1498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97"/>
          <p:cNvSpPr txBox="1"/>
          <p:nvPr>
            <p:ph idx="1" type="subTitle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7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7"/>
          <p:cNvSpPr txBox="1"/>
          <p:nvPr>
            <p:ph idx="2" type="subTitle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97"/>
          <p:cNvSpPr txBox="1"/>
          <p:nvPr>
            <p:ph idx="3" type="subTitle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97"/>
          <p:cNvSpPr txBox="1"/>
          <p:nvPr>
            <p:ph idx="4" type="subTitle"/>
          </p:nvPr>
        </p:nvSpPr>
        <p:spPr>
          <a:xfrm>
            <a:off x="25" y="3003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i="1" lang="en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28771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9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2" name="Google Shape;1512;p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2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18" name="Google Shape;151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9" name="Google Shape;1519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6" name="Google Shape;1526;p10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8" name="Google Shape;1528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activity as a class.</a:t>
            </a:r>
            <a:endParaRPr/>
          </a:p>
        </p:txBody>
      </p:sp>
      <p:sp>
        <p:nvSpPr>
          <p:cNvPr id="1529" name="Google Shape;1529;p10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530" name="Google Shape;1530;p10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00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Open the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file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sent to you in your code editor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0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00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00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0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Then run the program to check if you are right. Note any that you got wrong and ask about it in class.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6" name="Google Shape;1536;p1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4" name="Google Shape;1544;p10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45" name="Google Shape;1545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52" name="Google Shape;1552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3" name="Google Shape;1553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55" name="Google Shape;1555;p102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2" name="Google Shape;1562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03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array:</a:t>
            </a:r>
            <a:endParaRPr/>
          </a:p>
        </p:txBody>
      </p:sp>
      <p:graphicFrame>
        <p:nvGraphicFramePr>
          <p:cNvPr id="1564" name="Google Shape;1564;p103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5" name="Google Shape;1565;p103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1" name="Google Shape;1571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4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i="1" lang="en" sz="130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04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04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2" name="Google Shape;1582;p104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Tommy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Doug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Oblina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72" name="Google Shape;107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3" name="Google Shape;107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0"/>
          <p:cNvSpPr txBox="1"/>
          <p:nvPr>
            <p:ph idx="1" type="subTitle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</a:t>
            </a:r>
            <a:r>
              <a:rPr lang="en" sz="1800"/>
              <a:t> Definitions</a:t>
            </a:r>
            <a:endParaRPr sz="1800"/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79" name="Google Shape;1079;p60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0"/>
          <p:cNvSpPr txBox="1"/>
          <p:nvPr>
            <p:ph idx="3" type="subTitle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081" name="Google Shape;1081;p60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0"/>
          <p:cNvSpPr txBox="1"/>
          <p:nvPr>
            <p:ph idx="4" type="subTitle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83" name="Google Shape;1083;p60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0"/>
          <p:cNvSpPr txBox="1"/>
          <p:nvPr>
            <p:ph idx="5" type="subTitle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85" name="Google Shape;1085;p60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0"/>
          <p:cNvSpPr txBox="1"/>
          <p:nvPr>
            <p:ph idx="6" type="subTitle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Logging, alerting, prompting</a:t>
            </a:r>
            <a:endParaRPr/>
          </a:p>
        </p:txBody>
      </p:sp>
      <p:pic>
        <p:nvPicPr>
          <p:cNvPr id="1087" name="Google Shape;1087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7">
            <a:alphaModFix/>
          </a:blip>
          <a:srcRect b="1830" l="0" r="0" t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8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8" name="Google Shape;1588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90" name="Google Shape;1590;p105"/>
          <p:cNvGraphicFramePr/>
          <p:nvPr/>
        </p:nvGraphicFramePr>
        <p:xfrm>
          <a:off x="526225" y="23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212850"/>
              </a:tblGrid>
              <a:tr h="246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91" name="Google Shape;1591;p10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05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0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05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2" name="Google Shape;1602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0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9" name="Google Shape;1609;p10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1" name="Google Shape;1611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i="1"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2" name="Google Shape;1612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618" name="Google Shape;1618;p10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9" name="Google Shape;1619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6" name="Google Shape;1626;p10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27" name="Google Shape;1627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0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4" name="Google Shape;1634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10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1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1641" name="Google Shape;1641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2" name="Google Shape;1642;p111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11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11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6" name="Google Shape;1646;p111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47" name="Google Shape;164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9" name="Google Shape;1649;p111"/>
          <p:cNvSpPr txBox="1"/>
          <p:nvPr>
            <p:ph idx="1" type="subTitle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array of your favorite bands.</a:t>
            </a:r>
            <a:endParaRPr sz="1600"/>
          </a:p>
        </p:txBody>
      </p:sp>
      <p:sp>
        <p:nvSpPr>
          <p:cNvPr id="1650" name="Google Shape;1650;p111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1" name="Google Shape;1651;p111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52" name="Google Shape;165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4" name="Google Shape;1654;p111"/>
          <p:cNvSpPr txBox="1"/>
          <p:nvPr>
            <p:ph idx="2" type="subTitle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55" name="Google Shape;1655;p111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6" name="Google Shape;1656;p111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57" name="Google Shape;165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9" name="Google Shape;1659;p111"/>
          <p:cNvSpPr txBox="1"/>
          <p:nvPr>
            <p:ph idx="3" type="subTitle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60" name="Google Shape;1660;p111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1" name="Google Shape;1661;p111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62" name="Google Shape;166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111"/>
          <p:cNvSpPr txBox="1"/>
          <p:nvPr>
            <p:ph idx="4" type="subTitle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65" name="Google Shape;1665;p111"/>
          <p:cNvSpPr txBox="1"/>
          <p:nvPr>
            <p:ph idx="5" type="subTitle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66" name="Google Shape;1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2" name="Google Shape;1672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3" name="Google Shape;1673;p1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1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0" y="675975"/>
            <a:ext cx="5550600" cy="190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Prepare to become true coders! 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0" name="Google Shape;110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3" name="Google Shape;11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851" y="1220875"/>
            <a:ext cx="1799600" cy="2520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109" name="Google Shape;110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117" name="Google Shape;1117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8" name="Google Shape;1118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/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</a:t>
            </a:r>
            <a:r>
              <a:rPr lang="en"/>
              <a:t>T</a:t>
            </a:r>
            <a:r>
              <a:rPr lang="en"/>
              <a:t>ake </a:t>
            </a:r>
            <a:r>
              <a:rPr lang="en"/>
              <a:t>N</a:t>
            </a:r>
            <a:r>
              <a:rPr lang="en"/>
              <a:t>otes!</a:t>
            </a:r>
            <a:endParaRPr/>
          </a:p>
        </p:txBody>
      </p:sp>
      <p:sp>
        <p:nvSpPr>
          <p:cNvPr id="1125" name="Google Shape;1125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